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9" r:id="rId5"/>
    <p:sldId id="257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7" autoAdjust="0"/>
    <p:restoredTop sz="94673" autoAdjust="0"/>
  </p:normalViewPr>
  <p:slideViewPr>
    <p:cSldViewPr>
      <p:cViewPr varScale="1">
        <p:scale>
          <a:sx n="70" d="100"/>
          <a:sy n="70" d="100"/>
        </p:scale>
        <p:origin x="4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2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2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9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4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8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8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7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8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2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6832F-B3EF-40B1-98D7-7E0567DCB7D4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7F08-08C3-43DF-A084-CAE4CFCE4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c.edu/~rowlett/units/dictA.html#ampere" TargetMode="External"/><Relationship Id="rId3" Type="http://schemas.openxmlformats.org/officeDocument/2006/relationships/hyperlink" Target="http://www.unc.edu/~rowlett/units/dictM.html#meter" TargetMode="External"/><Relationship Id="rId7" Type="http://schemas.openxmlformats.org/officeDocument/2006/relationships/hyperlink" Target="http://www.unc.edu/~rowlett/units/dictM.html#mole" TargetMode="External"/><Relationship Id="rId2" Type="http://schemas.openxmlformats.org/officeDocument/2006/relationships/hyperlink" Target="http://www.unc.edu/~rowlett/units/sifundam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c.edu/~rowlett/units/dictK.html#kelvin" TargetMode="External"/><Relationship Id="rId5" Type="http://schemas.openxmlformats.org/officeDocument/2006/relationships/hyperlink" Target="http://www.unc.edu/~rowlett/units/dictS.html#second" TargetMode="External"/><Relationship Id="rId4" Type="http://schemas.openxmlformats.org/officeDocument/2006/relationships/hyperlink" Target="http://www.unc.edu/~rowlett/units/dictK.html#kilogram" TargetMode="External"/><Relationship Id="rId9" Type="http://schemas.openxmlformats.org/officeDocument/2006/relationships/hyperlink" Target="http://www.unc.edu/~rowlett/units/dictC.html#candel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1"/>
            <a:ext cx="7772400" cy="838199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  Measurement</a:t>
            </a:r>
            <a:endParaRPr lang="en-US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371600"/>
            <a:ext cx="7467600" cy="2362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The </a:t>
            </a:r>
            <a:r>
              <a:rPr lang="en-US" b="1" i="1" u="sng" dirty="0" smtClean="0">
                <a:solidFill>
                  <a:schemeClr val="tx1"/>
                </a:solidFill>
                <a:latin typeface="Times New Roman" pitchFamily="18" charset="0"/>
              </a:rPr>
              <a:t>International System of Units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is used by all scientists because scientists need to share a common measurement system. 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2050" name="Picture 2" descr="http://teachertech.rice.edu/Participants/louviere/vms/science/metersti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3581400" cy="239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eachertech.rice.edu/Participants/louviere/vms/science/triplebeambalanc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86200"/>
            <a:ext cx="4426972" cy="235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90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to Metric </a:t>
            </a:r>
            <a:r>
              <a:rPr lang="en-US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Converstion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Chart</a:t>
            </a:r>
            <a:endParaRPr lang="en-US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                                         Metric   (SI)            .</a:t>
            </a:r>
          </a:p>
          <a:p>
            <a:pPr marL="0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Inch     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in)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	 2.54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centimeters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Feet     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   .30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meters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   .91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meters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Miles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mi)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	 1.61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kilometers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Gallons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(gal)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	 3.79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liters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Ounces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28.35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grams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Pounds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.45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kilograms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1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Conversions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Metric to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3: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Convert 24 kilometers to miles.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1.  Write the known quantity:</a:t>
            </a:r>
          </a:p>
          <a:p>
            <a:pPr marL="0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		</a:t>
            </a:r>
            <a:r>
              <a:rPr lang="en-US" sz="2800" dirty="0" smtClean="0">
                <a:cs typeface="Times New Roman" panose="02020603050405020304" pitchFamily="18" charset="0"/>
              </a:rPr>
              <a:t>24 km</a:t>
            </a:r>
            <a:endParaRPr lang="en-US" sz="2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>
              <a:buAutoNum type="arabicPeriod" startAt="2"/>
            </a:pPr>
            <a:r>
              <a:rPr lang="en-US" sz="2800" dirty="0">
                <a:cs typeface="Times New Roman" panose="02020603050405020304" pitchFamily="18" charset="0"/>
              </a:rPr>
              <a:t>Multiply the known quantity by a conversion factor using the desired prefix.</a:t>
            </a:r>
          </a:p>
          <a:p>
            <a:pPr marL="0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		</a:t>
            </a:r>
            <a:r>
              <a:rPr lang="en-US" sz="2800" dirty="0" smtClean="0">
                <a:cs typeface="Times New Roman" panose="02020603050405020304" pitchFamily="18" charset="0"/>
              </a:rPr>
              <a:t>24 km           </a:t>
            </a:r>
            <a:r>
              <a:rPr lang="en-US" sz="2800" dirty="0">
                <a:cs typeface="Times New Roman" panose="02020603050405020304" pitchFamily="18" charset="0"/>
              </a:rPr>
              <a:t>x           </a:t>
            </a:r>
            <a:r>
              <a:rPr lang="en-US" sz="2800" u="sng" dirty="0">
                <a:cs typeface="Times New Roman" panose="02020603050405020304" pitchFamily="18" charset="0"/>
              </a:rPr>
              <a:t> </a:t>
            </a:r>
            <a:r>
              <a:rPr lang="en-US" sz="2800" u="sng" dirty="0" smtClean="0">
                <a:cs typeface="Times New Roman" panose="02020603050405020304" pitchFamily="18" charset="0"/>
              </a:rPr>
              <a:t>     1 mi   </a:t>
            </a:r>
            <a:r>
              <a:rPr lang="en-US" sz="2800" dirty="0" smtClean="0">
                <a:cs typeface="Times New Roman" panose="02020603050405020304" pitchFamily="18" charset="0"/>
              </a:rPr>
              <a:t>          </a:t>
            </a:r>
            <a:endParaRPr lang="en-US" sz="2800" u="sng" dirty="0"/>
          </a:p>
          <a:p>
            <a:pPr marL="0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				   </a:t>
            </a:r>
            <a:r>
              <a:rPr lang="en-US" sz="2800" dirty="0" smtClean="0">
                <a:cs typeface="Times New Roman" panose="02020603050405020304" pitchFamily="18" charset="0"/>
              </a:rPr>
              <a:t>   1.61 km   </a:t>
            </a:r>
            <a:r>
              <a:rPr lang="en-US" sz="2800" dirty="0">
                <a:cs typeface="Times New Roman" panose="02020603050405020304" pitchFamily="18" charset="0"/>
              </a:rPr>
              <a:t>	=     ??</a:t>
            </a:r>
          </a:p>
          <a:p>
            <a:pPr marL="0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3. Cancel out the units and multiply to get the answer:</a:t>
            </a:r>
          </a:p>
          <a:p>
            <a:pPr marL="0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		</a:t>
            </a:r>
            <a:r>
              <a:rPr lang="en-US" sz="2800" dirty="0" smtClean="0">
                <a:cs typeface="Times New Roman" panose="02020603050405020304" pitchFamily="18" charset="0"/>
              </a:rPr>
              <a:t>24 km           </a:t>
            </a:r>
            <a:r>
              <a:rPr lang="en-US" sz="2800" dirty="0">
                <a:cs typeface="Times New Roman" panose="02020603050405020304" pitchFamily="18" charset="0"/>
              </a:rPr>
              <a:t>x           </a:t>
            </a:r>
            <a:r>
              <a:rPr lang="en-US" sz="2800" u="sng" dirty="0" smtClean="0">
                <a:cs typeface="Times New Roman" panose="02020603050405020304" pitchFamily="18" charset="0"/>
              </a:rPr>
              <a:t>      1 mi</a:t>
            </a:r>
            <a:r>
              <a:rPr lang="en-US" sz="2800" dirty="0" smtClean="0">
                <a:cs typeface="Times New Roman" panose="02020603050405020304" pitchFamily="18" charset="0"/>
              </a:rPr>
              <a:t>          </a:t>
            </a:r>
            <a:endParaRPr lang="en-US" sz="2800" u="sng" dirty="0"/>
          </a:p>
          <a:p>
            <a:pPr marL="0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				   </a:t>
            </a:r>
            <a:r>
              <a:rPr lang="en-US" sz="2800" dirty="0" smtClean="0">
                <a:cs typeface="Times New Roman" panose="02020603050405020304" pitchFamily="18" charset="0"/>
              </a:rPr>
              <a:t>   1.61 km   </a:t>
            </a:r>
            <a:r>
              <a:rPr lang="en-US" sz="2800" dirty="0">
                <a:cs typeface="Times New Roman" panose="02020603050405020304" pitchFamily="18" charset="0"/>
              </a:rPr>
              <a:t>	=     </a:t>
            </a:r>
            <a:r>
              <a:rPr lang="en-US" sz="2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14.91 mi</a:t>
            </a:r>
            <a:endParaRPr lang="en-US" sz="28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667000" y="5562600"/>
            <a:ext cx="38100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244353" y="5791200"/>
            <a:ext cx="38100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8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Conversions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to 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1,732 yards to meters.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1.  Write the known quantity:</a:t>
            </a: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		</a:t>
            </a:r>
            <a:r>
              <a:rPr lang="en-US" dirty="0" smtClean="0">
                <a:cs typeface="Times New Roman" panose="02020603050405020304" pitchFamily="18" charset="0"/>
              </a:rPr>
              <a:t>1732 </a:t>
            </a:r>
            <a:r>
              <a:rPr lang="en-US" dirty="0" err="1" smtClean="0">
                <a:cs typeface="Times New Roman" panose="02020603050405020304" pitchFamily="18" charset="0"/>
              </a:rPr>
              <a:t>yd</a:t>
            </a:r>
            <a:endParaRPr lang="en-US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buAutoNum type="arabicPeriod" startAt="2"/>
            </a:pPr>
            <a:r>
              <a:rPr lang="en-US" dirty="0">
                <a:cs typeface="Times New Roman" panose="02020603050405020304" pitchFamily="18" charset="0"/>
              </a:rPr>
              <a:t>Multiply the known quantity by a conversion factor using the desired prefix.</a:t>
            </a: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		</a:t>
            </a:r>
            <a:r>
              <a:rPr lang="en-US" dirty="0" smtClean="0">
                <a:cs typeface="Times New Roman" panose="02020603050405020304" pitchFamily="18" charset="0"/>
              </a:rPr>
              <a:t>1732 </a:t>
            </a:r>
            <a:r>
              <a:rPr lang="en-US" dirty="0" err="1" smtClean="0">
                <a:cs typeface="Times New Roman" panose="02020603050405020304" pitchFamily="18" charset="0"/>
              </a:rPr>
              <a:t>yd</a:t>
            </a:r>
            <a:r>
              <a:rPr lang="en-US" dirty="0" smtClean="0">
                <a:cs typeface="Times New Roman" panose="02020603050405020304" pitchFamily="18" charset="0"/>
              </a:rPr>
              <a:t>           </a:t>
            </a:r>
            <a:r>
              <a:rPr lang="en-US" dirty="0">
                <a:cs typeface="Times New Roman" panose="02020603050405020304" pitchFamily="18" charset="0"/>
              </a:rPr>
              <a:t>x           </a:t>
            </a:r>
            <a:r>
              <a:rPr lang="en-US" dirty="0" smtClean="0">
                <a:cs typeface="Times New Roman" panose="02020603050405020304" pitchFamily="18" charset="0"/>
              </a:rPr>
              <a:t>  </a:t>
            </a:r>
            <a:r>
              <a:rPr lang="en-US" u="sng" dirty="0" smtClean="0">
                <a:cs typeface="Times New Roman" panose="02020603050405020304" pitchFamily="18" charset="0"/>
              </a:rPr>
              <a:t>   .91 m   </a:t>
            </a:r>
            <a:r>
              <a:rPr lang="en-US" dirty="0" smtClean="0">
                <a:cs typeface="Times New Roman" panose="02020603050405020304" pitchFamily="18" charset="0"/>
              </a:rPr>
              <a:t>          </a:t>
            </a:r>
            <a:endParaRPr lang="en-US" u="sng" dirty="0"/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				      </a:t>
            </a:r>
            <a:r>
              <a:rPr lang="en-US" dirty="0" smtClean="0">
                <a:cs typeface="Times New Roman" panose="02020603050405020304" pitchFamily="18" charset="0"/>
              </a:rPr>
              <a:t>      1 </a:t>
            </a:r>
            <a:r>
              <a:rPr lang="en-US" dirty="0" err="1" smtClean="0">
                <a:cs typeface="Times New Roman" panose="02020603050405020304" pitchFamily="18" charset="0"/>
              </a:rPr>
              <a:t>yd</a:t>
            </a:r>
            <a:r>
              <a:rPr lang="en-US" dirty="0" smtClean="0">
                <a:cs typeface="Times New Roman" panose="02020603050405020304" pitchFamily="18" charset="0"/>
              </a:rPr>
              <a:t>   </a:t>
            </a:r>
            <a:r>
              <a:rPr lang="en-US" dirty="0">
                <a:cs typeface="Times New Roman" panose="02020603050405020304" pitchFamily="18" charset="0"/>
              </a:rPr>
              <a:t>	=     ??</a:t>
            </a:r>
          </a:p>
          <a:p>
            <a:pPr marL="0" indent="0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3. Cancel out the units and multiply to get the answer</a:t>
            </a:r>
            <a:r>
              <a:rPr lang="en-US" dirty="0" smtClean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anose="02020603050405020304" pitchFamily="18" charset="0"/>
              </a:rPr>
              <a:t>		1732 </a:t>
            </a:r>
            <a:r>
              <a:rPr lang="en-US" dirty="0" err="1">
                <a:cs typeface="Times New Roman" panose="02020603050405020304" pitchFamily="18" charset="0"/>
              </a:rPr>
              <a:t>yd</a:t>
            </a:r>
            <a:r>
              <a:rPr lang="en-US" dirty="0">
                <a:cs typeface="Times New Roman" panose="02020603050405020304" pitchFamily="18" charset="0"/>
              </a:rPr>
              <a:t>           x             </a:t>
            </a:r>
            <a:r>
              <a:rPr lang="en-US" u="sng" dirty="0">
                <a:cs typeface="Times New Roman" panose="02020603050405020304" pitchFamily="18" charset="0"/>
              </a:rPr>
              <a:t>   .91 m   </a:t>
            </a:r>
            <a:r>
              <a:rPr lang="en-US" dirty="0">
                <a:cs typeface="Times New Roman" panose="02020603050405020304" pitchFamily="18" charset="0"/>
              </a:rPr>
              <a:t>          </a:t>
            </a:r>
            <a:endParaRPr lang="en-US" u="sng" dirty="0"/>
          </a:p>
          <a:p>
            <a:pPr marL="0" indent="0">
              <a:buNone/>
            </a:pPr>
            <a:r>
              <a:rPr lang="en-US" dirty="0" smtClean="0">
                <a:cs typeface="Times New Roman" panose="02020603050405020304" pitchFamily="18" charset="0"/>
              </a:rPr>
              <a:t>	</a:t>
            </a:r>
            <a:r>
              <a:rPr lang="en-US" dirty="0">
                <a:cs typeface="Times New Roman" panose="02020603050405020304" pitchFamily="18" charset="0"/>
              </a:rPr>
              <a:t>			            1 </a:t>
            </a:r>
            <a:r>
              <a:rPr lang="en-US" dirty="0" err="1">
                <a:cs typeface="Times New Roman" panose="02020603050405020304" pitchFamily="18" charset="0"/>
              </a:rPr>
              <a:t>yd</a:t>
            </a:r>
            <a:r>
              <a:rPr lang="en-US" dirty="0">
                <a:cs typeface="Times New Roman" panose="02020603050405020304" pitchFamily="18" charset="0"/>
              </a:rPr>
              <a:t>   	=     </a:t>
            </a:r>
            <a:r>
              <a:rPr lang="en-US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1,576.12 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895600" y="5410200"/>
            <a:ext cx="38100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953000" y="5831541"/>
            <a:ext cx="38100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15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SI  </a:t>
            </a:r>
            <a:r>
              <a:rPr lang="en-US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Measurement</a:t>
            </a:r>
            <a:r>
              <a:rPr lang="en-US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“The </a:t>
            </a:r>
            <a:r>
              <a:rPr lang="en-US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Metric 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System”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700" b="1" dirty="0">
                <a:latin typeface="Times New Roman" pitchFamily="18" charset="0"/>
                <a:cs typeface="Times New Roman" pitchFamily="18" charset="0"/>
              </a:rPr>
              <a:t>Originated 1790’s France at the request of the King to his Academy of Sciences</a:t>
            </a:r>
            <a:endParaRPr lang="en-US" sz="47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1875 Treaty of the Meter – 17 countries agreed to use</a:t>
            </a:r>
          </a:p>
          <a:p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Worldwide popularity:</a:t>
            </a:r>
          </a:p>
          <a:p>
            <a:pPr marL="0" indent="0">
              <a:buNone/>
            </a:pP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	- only 4 base units</a:t>
            </a:r>
          </a:p>
          <a:p>
            <a:pPr marL="0" indent="0">
              <a:buNone/>
            </a:pP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	- base units are precisely defined, reproducible</a:t>
            </a:r>
            <a:r>
              <a:rPr lang="en-US" sz="4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700" dirty="0" smtClean="0">
                <a:latin typeface="Times New Roman" pitchFamily="18" charset="0"/>
                <a:cs typeface="Times New Roman" pitchFamily="18" charset="0"/>
              </a:rPr>
              <a:t>	   independent </a:t>
            </a: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of factors </a:t>
            </a:r>
            <a:r>
              <a:rPr lang="en-US" sz="4700" dirty="0" smtClean="0">
                <a:latin typeface="Times New Roman" pitchFamily="18" charset="0"/>
                <a:cs typeface="Times New Roman" pitchFamily="18" charset="0"/>
              </a:rPr>
              <a:t>(such as gravity</a:t>
            </a: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	- all units (except time) are base 10</a:t>
            </a:r>
          </a:p>
          <a:p>
            <a:pPr marL="0" indent="0">
              <a:buNone/>
            </a:pP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	- system is </a:t>
            </a:r>
            <a:r>
              <a:rPr lang="en-US" sz="4700" dirty="0" smtClean="0">
                <a:latin typeface="Times New Roman" pitchFamily="18" charset="0"/>
                <a:cs typeface="Times New Roman" pitchFamily="18" charset="0"/>
              </a:rPr>
              <a:t>used in all countries around the world 	  except for three: </a:t>
            </a: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U. S., </a:t>
            </a:r>
            <a:r>
              <a:rPr lang="en-US" sz="4700" dirty="0" smtClean="0">
                <a:latin typeface="Times New Roman" pitchFamily="18" charset="0"/>
                <a:cs typeface="Times New Roman" pitchFamily="18" charset="0"/>
              </a:rPr>
              <a:t>Liberia, </a:t>
            </a:r>
            <a:r>
              <a:rPr lang="en-US" sz="47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700" dirty="0" smtClean="0">
                <a:latin typeface="Times New Roman" pitchFamily="18" charset="0"/>
                <a:cs typeface="Times New Roman" pitchFamily="18" charset="0"/>
              </a:rPr>
              <a:t>Myanmar</a:t>
            </a:r>
            <a:endParaRPr lang="en-US" sz="47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8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Base Units</a:t>
            </a:r>
            <a:endParaRPr lang="en-US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the heart of the SI is a short list of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base units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all there are seven SI base units:</a:t>
            </a:r>
          </a:p>
          <a:p>
            <a:pPr marL="0" indent="0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**the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meter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length    (m)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**the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kilogram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mass (kg)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**the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second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time     (s)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6"/>
              </a:rPr>
              <a:t>kelvin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temperature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/>
              </a:rPr>
              <a:t>mole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amount of substance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8"/>
              </a:rPr>
              <a:t>ampere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electric current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9"/>
              </a:rPr>
              <a:t>candela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intensity of light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0" y="24384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**We will concentrate on these</a:t>
            </a:r>
          </a:p>
          <a:p>
            <a:r>
              <a:rPr lang="en-US" dirty="0"/>
              <a:t> </a:t>
            </a:r>
            <a:r>
              <a:rPr lang="en-US" dirty="0" smtClean="0"/>
              <a:t>   three for </a:t>
            </a:r>
            <a:r>
              <a:rPr lang="en-US" b="1" dirty="0" smtClean="0"/>
              <a:t>Biology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962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in Chemistry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48400" y="533400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in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26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Derived Units</a:t>
            </a:r>
            <a:endParaRPr lang="en-US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Derived units are units of measurement that combine two or more units.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meter x meter    			(m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meter x meter x meter   	(m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meter / second			(m/s)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Density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kilograms / cubic meter 	(kg/m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	   </a:t>
            </a:r>
          </a:p>
        </p:txBody>
      </p:sp>
    </p:spTree>
    <p:extLst>
      <p:ext uri="{BB962C8B-B14F-4D97-AF65-F5344CB8AC3E}">
        <p14:creationId xmlns:p14="http://schemas.microsoft.com/office/powerpoint/2010/main" val="40457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Power of 10</a:t>
            </a:r>
            <a:endParaRPr lang="en-US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87630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 is a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decimal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system, just like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U.S. monetary system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all units are based on powers of 10.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Mone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50"/>
          <a:stretch/>
        </p:blipFill>
        <p:spPr bwMode="auto">
          <a:xfrm>
            <a:off x="1524000" y="2619139"/>
            <a:ext cx="5308811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5181599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penny (one cent) is one hundredth of a dollar.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dime is one tenth of a dollar.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One dollar is the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base unit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9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Prefixes</a:t>
            </a:r>
            <a:endParaRPr lang="en-US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990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An SI Base Unit with a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prefix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added to it shows a relationship at a power of 10.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563304"/>
              </p:ext>
            </p:extLst>
          </p:nvPr>
        </p:nvGraphicFramePr>
        <p:xfrm>
          <a:off x="838200" y="2057400"/>
          <a:ext cx="73152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762000"/>
                <a:gridCol w="1219200"/>
                <a:gridCol w="4267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Symbol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Power of 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Added to a base unit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Giga-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   G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9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giga</a:t>
                      </a:r>
                      <a:r>
                        <a:rPr lang="en-US" dirty="0" err="1" smtClean="0"/>
                        <a:t>meter</a:t>
                      </a:r>
                      <a:r>
                        <a:rPr lang="en-US" baseline="0" dirty="0" smtClean="0"/>
                        <a:t>   =  1,000,000,000 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Mega-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   M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6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mega</a:t>
                      </a:r>
                      <a:r>
                        <a:rPr lang="en-US" dirty="0" err="1" smtClean="0"/>
                        <a:t>meter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=         1,000,000m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    k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kilo</a:t>
                      </a:r>
                      <a:r>
                        <a:rPr lang="en-US" dirty="0" smtClean="0"/>
                        <a:t>meter     =                1,000</a:t>
                      </a:r>
                      <a:r>
                        <a:rPr lang="en-US" baseline="0" dirty="0" smtClean="0"/>
                        <a:t>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Times New Roman" pitchFamily="18" charset="0"/>
                        </a:rPr>
                        <a:t>    h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hecto</a:t>
                      </a:r>
                      <a:r>
                        <a:rPr lang="en-US" dirty="0" smtClean="0"/>
                        <a:t>meter</a:t>
                      </a:r>
                      <a:r>
                        <a:rPr lang="en-US" baseline="0" dirty="0" smtClean="0"/>
                        <a:t> =                    100m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Deka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   </a:t>
                      </a:r>
                      <a:r>
                        <a:rPr lang="en-US" baseline="0" dirty="0" err="1" smtClean="0">
                          <a:latin typeface="Times New Roman" pitchFamily="18" charset="0"/>
                        </a:rPr>
                        <a:t>dk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deka</a:t>
                      </a:r>
                      <a:r>
                        <a:rPr lang="en-US" dirty="0" err="1" smtClean="0"/>
                        <a:t>meter</a:t>
                      </a:r>
                      <a:r>
                        <a:rPr lang="en-US" baseline="0" dirty="0" smtClean="0"/>
                        <a:t>   =                      10m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meter  (base</a:t>
                      </a:r>
                      <a:r>
                        <a:rPr lang="en-US" baseline="0" dirty="0" smtClean="0"/>
                        <a:t> unit)       1m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    d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deci</a:t>
                      </a:r>
                      <a:r>
                        <a:rPr lang="en-US" dirty="0" smtClean="0"/>
                        <a:t>meter    =                        0.1m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Times New Roman" pitchFamily="18" charset="0"/>
                        </a:rPr>
                        <a:t>    c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-2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centi</a:t>
                      </a:r>
                      <a:r>
                        <a:rPr lang="en-US" dirty="0" smtClean="0"/>
                        <a:t>meter   =                       0.01m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Times New Roman" pitchFamily="18" charset="0"/>
                        </a:rPr>
                        <a:t>    m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-3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milli</a:t>
                      </a:r>
                      <a:r>
                        <a:rPr lang="en-US" dirty="0" smtClean="0"/>
                        <a:t>meter    </a:t>
                      </a:r>
                      <a:r>
                        <a:rPr lang="en-US" baseline="0" dirty="0" smtClean="0"/>
                        <a:t>=                       0.001m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Micro-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Times New Roman" pitchFamily="18" charset="0"/>
                        </a:rPr>
                        <a:t>    </a:t>
                      </a:r>
                      <a:r>
                        <a:rPr lang="el-G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-6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micro</a:t>
                      </a:r>
                      <a:r>
                        <a:rPr lang="en-US" dirty="0" smtClean="0"/>
                        <a:t>meter  =                      </a:t>
                      </a:r>
                      <a:r>
                        <a:rPr lang="en-US" baseline="0" dirty="0" smtClean="0"/>
                        <a:t>0.000001m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Nano-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Times New Roman" pitchFamily="18" charset="0"/>
                        </a:rPr>
                        <a:t>    n</a:t>
                      </a:r>
                      <a:endParaRPr 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10 </a:t>
                      </a:r>
                      <a:r>
                        <a:rPr lang="en-US" baseline="30000" dirty="0" smtClean="0"/>
                        <a:t>-9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nano</a:t>
                      </a:r>
                      <a:r>
                        <a:rPr lang="en-US" dirty="0" smtClean="0"/>
                        <a:t>meter</a:t>
                      </a:r>
                      <a:r>
                        <a:rPr lang="en-US" baseline="0" dirty="0" smtClean="0"/>
                        <a:t>   =                      0.000000001m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10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Conversions</a:t>
            </a:r>
            <a:endParaRPr lang="en-US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2576"/>
            <a:ext cx="82296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one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into another.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convert 50 meters into centimeters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7517" y="2549692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/>
              <a:t>Write the known quantity:</a:t>
            </a:r>
          </a:p>
          <a:p>
            <a:endParaRPr lang="en-US" sz="1000" dirty="0"/>
          </a:p>
          <a:p>
            <a:r>
              <a:rPr lang="en-US" sz="2000" dirty="0" smtClean="0"/>
              <a:t>	50 meters (m)</a:t>
            </a:r>
          </a:p>
          <a:p>
            <a:endParaRPr lang="en-US" sz="1000" dirty="0"/>
          </a:p>
          <a:p>
            <a:pPr marL="342900" indent="-342900">
              <a:buAutoNum type="arabicPeriod" startAt="2"/>
            </a:pPr>
            <a:r>
              <a:rPr lang="en-US" sz="2000" dirty="0" smtClean="0"/>
              <a:t>Multiply the known quantity by a conversion factor (a fraction) that uses the desired prefix</a:t>
            </a:r>
          </a:p>
          <a:p>
            <a:pPr marL="800100" lvl="1" indent="-342900">
              <a:buAutoNum type="arabicPeriod" startAt="2"/>
            </a:pPr>
            <a:endParaRPr lang="en-US" sz="2000" dirty="0"/>
          </a:p>
          <a:p>
            <a:pPr lvl="2"/>
            <a:r>
              <a:rPr lang="en-US" sz="2000" dirty="0" smtClean="0"/>
              <a:t>50 meters (m)     x          </a:t>
            </a:r>
            <a:r>
              <a:rPr lang="en-US" sz="2000" u="sng" dirty="0" smtClean="0"/>
              <a:t>100 centimeter (cm)</a:t>
            </a:r>
            <a:r>
              <a:rPr lang="en-US" sz="2000" dirty="0" smtClean="0"/>
              <a:t>            =   ??</a:t>
            </a:r>
            <a:endParaRPr lang="en-US" sz="2000" u="sng" dirty="0" smtClean="0"/>
          </a:p>
          <a:p>
            <a:pPr lvl="2"/>
            <a:r>
              <a:rPr lang="en-US" sz="2000" dirty="0" smtClean="0"/>
              <a:t>		               1 meter (m)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7517" y="5104237"/>
            <a:ext cx="81423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en-US" sz="2000" dirty="0" smtClean="0"/>
              <a:t>Cancel out the units and multiply to get your answer:</a:t>
            </a:r>
          </a:p>
          <a:p>
            <a:pPr lvl="2"/>
            <a:endParaRPr lang="en-US" sz="2000" dirty="0" smtClean="0"/>
          </a:p>
          <a:p>
            <a:pPr lvl="2"/>
            <a:r>
              <a:rPr lang="en-US" sz="2000" dirty="0" smtClean="0"/>
              <a:t>50 </a:t>
            </a:r>
            <a:r>
              <a:rPr lang="en-US" sz="2000" dirty="0"/>
              <a:t>meters (m)     x      </a:t>
            </a:r>
            <a:r>
              <a:rPr lang="en-US" sz="2000" dirty="0" smtClean="0"/>
              <a:t>  </a:t>
            </a:r>
            <a:r>
              <a:rPr lang="en-US" sz="2000" u="sng" dirty="0"/>
              <a:t>100 centimeter (cm)</a:t>
            </a:r>
            <a:r>
              <a:rPr lang="en-US" sz="2000" dirty="0"/>
              <a:t>   </a:t>
            </a:r>
            <a:r>
              <a:rPr lang="en-US" sz="2000" dirty="0" smtClean="0"/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5000 centimeter (cm)</a:t>
            </a:r>
            <a:endParaRPr lang="en-US" sz="2000" u="sng" dirty="0">
              <a:solidFill>
                <a:srgbClr val="FF0000"/>
              </a:solidFill>
            </a:endParaRPr>
          </a:p>
          <a:p>
            <a:pPr lvl="2"/>
            <a:r>
              <a:rPr lang="en-US" sz="2000" dirty="0"/>
              <a:t>		               1 meter (m) 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126363" y="5751366"/>
            <a:ext cx="38100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638208" y="6083832"/>
            <a:ext cx="381000" cy="3738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64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Convert 12 milliliters to liters.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cs typeface="Times New Roman" panose="02020603050405020304" pitchFamily="18" charset="0"/>
              </a:rPr>
              <a:t>1.  Write the known quantity:</a:t>
            </a:r>
          </a:p>
          <a:p>
            <a:pPr marL="0" indent="0">
              <a:buNone/>
            </a:pPr>
            <a:r>
              <a:rPr lang="en-US" sz="2200" dirty="0"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cs typeface="Times New Roman" panose="02020603050405020304" pitchFamily="18" charset="0"/>
              </a:rPr>
              <a:t>	12 mL</a:t>
            </a:r>
          </a:p>
          <a:p>
            <a:pPr marL="0" indent="0">
              <a:buNone/>
            </a:pPr>
            <a:endParaRPr lang="en-US" sz="2200" dirty="0">
              <a:cs typeface="Times New Roman" panose="02020603050405020304" pitchFamily="18" charset="0"/>
            </a:endParaRPr>
          </a:p>
          <a:p>
            <a:pPr>
              <a:buAutoNum type="arabicPeriod" startAt="2"/>
            </a:pPr>
            <a:r>
              <a:rPr lang="en-US" sz="2200" dirty="0" smtClean="0">
                <a:cs typeface="Times New Roman" panose="02020603050405020304" pitchFamily="18" charset="0"/>
              </a:rPr>
              <a:t>Multiply the known quantity by a conversion factor using the desired prefix.</a:t>
            </a:r>
          </a:p>
          <a:p>
            <a:pPr marL="0" indent="0">
              <a:buNone/>
            </a:pPr>
            <a:r>
              <a:rPr lang="en-US" sz="2200" dirty="0" smtClean="0">
                <a:cs typeface="Times New Roman" panose="02020603050405020304" pitchFamily="18" charset="0"/>
              </a:rPr>
              <a:t>		12 mL           x           __</a:t>
            </a:r>
            <a:r>
              <a:rPr lang="en-US" sz="2200" u="sng" dirty="0" smtClean="0">
                <a:cs typeface="Times New Roman" panose="02020603050405020304" pitchFamily="18" charset="0"/>
              </a:rPr>
              <a:t>1 L___</a:t>
            </a:r>
            <a:r>
              <a:rPr lang="en-US" sz="2200" dirty="0" smtClean="0">
                <a:cs typeface="Times New Roman" panose="02020603050405020304" pitchFamily="18" charset="0"/>
              </a:rPr>
              <a:t>          </a:t>
            </a:r>
            <a:endParaRPr lang="en-US" sz="2200" u="sng" dirty="0" smtClean="0"/>
          </a:p>
          <a:p>
            <a:pPr marL="0" indent="0">
              <a:buNone/>
            </a:pPr>
            <a:r>
              <a:rPr lang="en-US" sz="2200" dirty="0"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cs typeface="Times New Roman" panose="02020603050405020304" pitchFamily="18" charset="0"/>
              </a:rPr>
              <a:t>			   1000 mL   	=     ??</a:t>
            </a:r>
          </a:p>
          <a:p>
            <a:pPr marL="0" indent="0">
              <a:buNone/>
            </a:pPr>
            <a:endParaRPr lang="en-US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cs typeface="Times New Roman" panose="02020603050405020304" pitchFamily="18" charset="0"/>
              </a:rPr>
              <a:t>3. Cancel out the units and multiply to get the answer:</a:t>
            </a:r>
          </a:p>
          <a:p>
            <a:pPr marL="0" indent="0">
              <a:buNone/>
            </a:pPr>
            <a:r>
              <a:rPr lang="en-US" sz="2200" dirty="0">
                <a:cs typeface="Times New Roman" panose="02020603050405020304" pitchFamily="18" charset="0"/>
              </a:rPr>
              <a:t>		12 mL           x           __</a:t>
            </a:r>
            <a:r>
              <a:rPr lang="en-US" sz="2200" u="sng" dirty="0">
                <a:cs typeface="Times New Roman" panose="02020603050405020304" pitchFamily="18" charset="0"/>
              </a:rPr>
              <a:t>1 L___</a:t>
            </a:r>
            <a:r>
              <a:rPr lang="en-US" sz="2200" dirty="0">
                <a:cs typeface="Times New Roman" panose="02020603050405020304" pitchFamily="18" charset="0"/>
              </a:rPr>
              <a:t>          </a:t>
            </a:r>
            <a:endParaRPr lang="en-US" sz="2200" u="sng" dirty="0"/>
          </a:p>
          <a:p>
            <a:pPr marL="0" indent="0">
              <a:buNone/>
            </a:pPr>
            <a:r>
              <a:rPr lang="en-US" sz="2200" dirty="0">
                <a:cs typeface="Times New Roman" panose="02020603050405020304" pitchFamily="18" charset="0"/>
              </a:rPr>
              <a:t>				</a:t>
            </a:r>
            <a:r>
              <a:rPr lang="en-US" sz="2200" dirty="0" smtClean="0">
                <a:cs typeface="Times New Roman" panose="02020603050405020304" pitchFamily="18" charset="0"/>
              </a:rPr>
              <a:t>   1000 </a:t>
            </a:r>
            <a:r>
              <a:rPr lang="en-US" sz="2200" dirty="0">
                <a:cs typeface="Times New Roman" panose="02020603050405020304" pitchFamily="18" charset="0"/>
              </a:rPr>
              <a:t>mL   	=     </a:t>
            </a:r>
            <a:r>
              <a:rPr lang="en-US" sz="2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.012 L</a:t>
            </a:r>
            <a:endParaRPr 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Conversions</a:t>
            </a:r>
            <a:endParaRPr lang="en-US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590800" y="5105400"/>
            <a:ext cx="38100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4953000" y="5537947"/>
            <a:ext cx="247650" cy="2532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49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States uses a unit of measure called the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System of Measurement.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a hybrid system of the old British Imperial Unit of measurement and the US Customary System. 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also use the conversion method to change from the English System to the SI Standard (and back).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need to have a conversion chart (or memorize the conversions).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551</Words>
  <Application>Microsoft Office PowerPoint</Application>
  <PresentationFormat>On-screen Show (4:3)</PresentationFormat>
  <Paragraphs>161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SI  Measurement</vt:lpstr>
      <vt:lpstr>SI  Measurement  “The Metric System”</vt:lpstr>
      <vt:lpstr>Base Units</vt:lpstr>
      <vt:lpstr>Derived Units</vt:lpstr>
      <vt:lpstr>The Power of 10</vt:lpstr>
      <vt:lpstr>Prefixes</vt:lpstr>
      <vt:lpstr>Conversions</vt:lpstr>
      <vt:lpstr>Conversions</vt:lpstr>
      <vt:lpstr>Conversions</vt:lpstr>
      <vt:lpstr>English to Metric Converstion Chart</vt:lpstr>
      <vt:lpstr>Conversions           Metric to US</vt:lpstr>
      <vt:lpstr>Conversions           US to Metric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 Measurement</dc:title>
  <dc:creator>Keith</dc:creator>
  <cp:lastModifiedBy>System Administrator</cp:lastModifiedBy>
  <cp:revision>31</cp:revision>
  <dcterms:created xsi:type="dcterms:W3CDTF">2012-09-30T17:59:30Z</dcterms:created>
  <dcterms:modified xsi:type="dcterms:W3CDTF">2015-07-01T13:03:52Z</dcterms:modified>
</cp:coreProperties>
</file>